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57" r:id="rId4"/>
    <p:sldId id="258" r:id="rId5"/>
    <p:sldId id="259" r:id="rId6"/>
    <p:sldId id="260" r:id="rId7"/>
    <p:sldId id="272" r:id="rId8"/>
    <p:sldId id="273" r:id="rId9"/>
    <p:sldId id="261" r:id="rId10"/>
    <p:sldId id="268" r:id="rId11"/>
    <p:sldId id="269" r:id="rId12"/>
    <p:sldId id="270" r:id="rId13"/>
    <p:sldId id="271" r:id="rId14"/>
    <p:sldId id="283" r:id="rId15"/>
    <p:sldId id="285" r:id="rId16"/>
    <p:sldId id="262" r:id="rId17"/>
    <p:sldId id="274" r:id="rId18"/>
    <p:sldId id="275" r:id="rId19"/>
    <p:sldId id="276" r:id="rId20"/>
    <p:sldId id="277" r:id="rId21"/>
    <p:sldId id="278" r:id="rId22"/>
    <p:sldId id="263" r:id="rId23"/>
    <p:sldId id="264" r:id="rId24"/>
    <p:sldId id="279" r:id="rId25"/>
    <p:sldId id="280" r:id="rId26"/>
    <p:sldId id="265" r:id="rId27"/>
    <p:sldId id="266" r:id="rId28"/>
    <p:sldId id="26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3DC413-633E-4476-AD30-DA26FEAAC599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7D0E2A-8196-4E73-9967-1423FDFFBA10}" type="pres">
      <dgm:prSet presAssocID="{CB3DC413-633E-4476-AD30-DA26FEAAC59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54BB3BF7-E616-4FE9-9FAD-B3C5ABABD1F1}" type="presOf" srcId="{CB3DC413-633E-4476-AD30-DA26FEAAC599}" destId="{927D0E2A-8196-4E73-9967-1423FDFFBA10}" srcOrd="0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3DC413-633E-4476-AD30-DA26FEAAC599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7D0E2A-8196-4E73-9967-1423FDFFBA10}" type="pres">
      <dgm:prSet presAssocID="{CB3DC413-633E-4476-AD30-DA26FEAAC59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4F3E4B68-2C07-42ED-91B6-C50DC266CE6B}" type="presOf" srcId="{CB3DC413-633E-4476-AD30-DA26FEAAC599}" destId="{927D0E2A-8196-4E73-9967-1423FDFFBA10}" srcOrd="0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err="1" smtClean="0"/>
              <a:t>Faktorske</a:t>
            </a:r>
            <a:r>
              <a:rPr lang="en-US" b="1" dirty="0" smtClean="0"/>
              <a:t> </a:t>
            </a:r>
            <a:r>
              <a:rPr lang="en-US" b="1" dirty="0" err="1" smtClean="0"/>
              <a:t>teorije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sr-Latn-RS" b="1" dirty="0" smtClean="0"/>
              <a:t>čnosti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</a:t>
            </a:r>
            <a:r>
              <a:rPr lang="sr-Latn-RS" dirty="0" smtClean="0"/>
              <a:t>okazi: tri crte ličnosti su pronađene u istraživanjima različitih kultura i postoji evidencija o nasleđivanju</a:t>
            </a:r>
          </a:p>
          <a:p>
            <a:r>
              <a:rPr lang="sr-Latn-RS" dirty="0" smtClean="0"/>
              <a:t>Ekstraverzija je najviše istraživana:</a:t>
            </a:r>
          </a:p>
          <a:p>
            <a:pPr lvl="1"/>
            <a:r>
              <a:rPr lang="en-US" dirty="0" smtClean="0"/>
              <a:t>I</a:t>
            </a:r>
            <a:r>
              <a:rPr lang="sr-Latn-RS" dirty="0" smtClean="0"/>
              <a:t>ntroverti su uspešniji u školi od ekstraverata</a:t>
            </a:r>
          </a:p>
          <a:p>
            <a:pPr lvl="1"/>
            <a:r>
              <a:rPr lang="en-US" dirty="0" smtClean="0"/>
              <a:t>E</a:t>
            </a:r>
            <a:r>
              <a:rPr lang="sr-Latn-RS" dirty="0" smtClean="0"/>
              <a:t>kstraverti preferiraju zanimanja koja uključuju interakciju sa drugim ljudima, introverti biraju “usamljenička” zanimanja</a:t>
            </a:r>
          </a:p>
          <a:p>
            <a:pPr lvl="1"/>
            <a:r>
              <a:rPr lang="en-US" dirty="0" smtClean="0"/>
              <a:t>R</a:t>
            </a:r>
            <a:r>
              <a:rPr lang="sr-Latn-RS" dirty="0" smtClean="0"/>
              <a:t>azlike u načinu izražavanja humora: introverti preferiraju intelektualniju vrstu humora</a:t>
            </a:r>
          </a:p>
          <a:p>
            <a:pPr lvl="1"/>
            <a:r>
              <a:rPr lang="en-US" dirty="0" smtClean="0"/>
              <a:t>E</a:t>
            </a:r>
            <a:r>
              <a:rPr lang="sr-Latn-RS" dirty="0" smtClean="0"/>
              <a:t>kstraverti su seksualno aktivniji i prosečno imaju veći broj partnera tokom života</a:t>
            </a:r>
          </a:p>
          <a:p>
            <a:pPr lvl="1"/>
            <a:r>
              <a:rPr lang="en-US" dirty="0" smtClean="0"/>
              <a:t>E</a:t>
            </a:r>
            <a:r>
              <a:rPr lang="sr-Latn-RS" dirty="0" smtClean="0"/>
              <a:t>kstraverti su sugestibilniji od introverata</a:t>
            </a:r>
          </a:p>
          <a:p>
            <a:pPr lvl="1"/>
            <a:r>
              <a:rPr lang="en-US" dirty="0" smtClean="0"/>
              <a:t>N</a:t>
            </a:r>
            <a:r>
              <a:rPr lang="sr-Latn-RS" dirty="0" smtClean="0"/>
              <a:t>a ekstraverte bolje deluje nagrada, dok na introverte bolje utiče kažnjavanje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r-Latn-RS" dirty="0" smtClean="0"/>
              <a:t>Još neke odlike ekstraverzije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</a:t>
            </a:r>
            <a:r>
              <a:rPr lang="sr-Latn-RS" dirty="0" smtClean="0"/>
              <a:t> poređenju sa introvertima, ekstraverti:</a:t>
            </a:r>
          </a:p>
          <a:p>
            <a:pPr lvl="1"/>
            <a:r>
              <a:rPr lang="en-US" dirty="0" smtClean="0"/>
              <a:t>D</a:t>
            </a:r>
            <a:r>
              <a:rPr lang="sr-Latn-RS" dirty="0" smtClean="0"/>
              <a:t>oživljavaju više pozitivnih emocija</a:t>
            </a:r>
          </a:p>
          <a:p>
            <a:pPr lvl="1"/>
            <a:r>
              <a:rPr lang="en-US" dirty="0" smtClean="0"/>
              <a:t>I</a:t>
            </a:r>
            <a:r>
              <a:rPr lang="sr-Latn-RS" dirty="0" smtClean="0"/>
              <a:t>zražavaju više pozitivnih emocija</a:t>
            </a:r>
          </a:p>
          <a:p>
            <a:pPr lvl="1"/>
            <a:r>
              <a:rPr lang="en-US" dirty="0" smtClean="0"/>
              <a:t>T</a:t>
            </a:r>
            <a:r>
              <a:rPr lang="sr-Latn-RS" dirty="0" smtClean="0"/>
              <a:t>umače stresne događaje izazovima</a:t>
            </a:r>
          </a:p>
          <a:p>
            <a:pPr lvl="1"/>
            <a:r>
              <a:rPr lang="en-US" dirty="0" smtClean="0"/>
              <a:t>V</a:t>
            </a:r>
            <a:r>
              <a:rPr lang="sr-Latn-RS" dirty="0" smtClean="0"/>
              <a:t>iše se odmaraju tokom učenja</a:t>
            </a:r>
          </a:p>
          <a:p>
            <a:pPr lvl="1"/>
            <a:r>
              <a:rPr lang="en-US" dirty="0" smtClean="0"/>
              <a:t>Č</a:t>
            </a:r>
            <a:r>
              <a:rPr lang="sr-Latn-RS" dirty="0" smtClean="0"/>
              <a:t>ešće se nalaze u ulozi vođe</a:t>
            </a:r>
          </a:p>
          <a:p>
            <a:pPr lvl="1"/>
            <a:r>
              <a:rPr lang="en-US" dirty="0" smtClean="0"/>
              <a:t>T</a:t>
            </a:r>
            <a:r>
              <a:rPr lang="sr-Latn-RS" dirty="0" smtClean="0"/>
              <a:t>raže raznolikost u poslu</a:t>
            </a:r>
          </a:p>
          <a:p>
            <a:pPr lvl="1"/>
            <a:r>
              <a:rPr lang="en-US" dirty="0" smtClean="0"/>
              <a:t>U</a:t>
            </a:r>
            <a:r>
              <a:rPr lang="sr-Latn-RS" dirty="0" smtClean="0"/>
              <a:t>spešnije tumače znakove neverbalne komunikacije</a:t>
            </a:r>
          </a:p>
          <a:p>
            <a:pPr lvl="1"/>
            <a:r>
              <a:rPr lang="en-US" dirty="0" smtClean="0"/>
              <a:t>M</a:t>
            </a:r>
            <a:r>
              <a:rPr lang="sr-Latn-RS" dirty="0" smtClean="0"/>
              <a:t>anje su anksiozni tokom javnog nastupa</a:t>
            </a:r>
          </a:p>
          <a:p>
            <a:pPr lvl="1"/>
            <a:r>
              <a:rPr lang="sr-Latn-RS" dirty="0" smtClean="0"/>
              <a:t>...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dirty="0" smtClean="0"/>
              <a:t>Biološke osnove osobina ličnosti u Ajzenkovoj teoriji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</a:t>
            </a:r>
            <a:r>
              <a:rPr lang="sr-Latn-RS" dirty="0" smtClean="0"/>
              <a:t>ndividualne razlike na dimenziji ekstraverzija-introverzija odražavaju razlike u pogledu neurofiziologije kore mozga</a:t>
            </a:r>
          </a:p>
          <a:p>
            <a:r>
              <a:rPr lang="sr-Latn-RS" dirty="0" smtClean="0"/>
              <a:t>Introverti doživljavaju više nivoe kortikalnog pobuđenja i usled toga im je potrebno manje spoljašnjih stimulusa – vrlo intenzivni društveni podražaju ih čine previše pobuđenima, što predstavlja stanje koje izbegavaju</a:t>
            </a:r>
          </a:p>
          <a:p>
            <a:r>
              <a:rPr lang="sr-Latn-RS" dirty="0" smtClean="0"/>
              <a:t>Ekstravertima je potrebna dodatna stimulacija usled toga što im je kortikalno pobuđenje niže – iz tog razloga ekstravert traga za intenzivnim društvenim iskustvima</a:t>
            </a:r>
          </a:p>
          <a:p>
            <a:r>
              <a:rPr lang="sr-Latn-RS" dirty="0" smtClean="0"/>
              <a:t>Istraživanja identičnih i dvojajčanih blizanaca potvrđuju pretpostavke da nasleđe ima glavnu ulogu u objašnjavanju individualnih razlika na dimenziji ekstraverzija-introverzija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sim toga, ova dimenzija se dosledno pojavljuje u međukulturalnim istraživanjima i stabilna je tokom vremena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dirty="0" smtClean="0"/>
              <a:t>Biološke osnove osobina ličnosti u Ajzenkovoj teoriji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</a:t>
            </a:r>
            <a:r>
              <a:rPr lang="sr-Latn-RS" dirty="0" smtClean="0"/>
              <a:t>ndividualne razlike na dimenziji neuroticizam-emocionalna stabilnost odražavaju razlike u funkcionisanju autonomnog nervnog sistema</a:t>
            </a:r>
          </a:p>
          <a:p>
            <a:r>
              <a:rPr lang="en-US" dirty="0" smtClean="0"/>
              <a:t>K</a:t>
            </a:r>
            <a:r>
              <a:rPr lang="sr-Latn-RS" dirty="0" smtClean="0"/>
              <a:t>od osoba koje imaju izražen neuroticizam, ANS je osetljiviji, reakcije na stres su brže, intenzivnije, i sporije se povlače kada opasnost prestane</a:t>
            </a:r>
          </a:p>
          <a:p>
            <a:r>
              <a:rPr lang="sr-Latn-RS" dirty="0" smtClean="0"/>
              <a:t>Znatno manje je istražena crta psihoticizma, mada je Ajzenk smatrao da je ona povezana sa maskulinošću, agresivnošću i nivoom testosterona</a:t>
            </a:r>
          </a:p>
          <a:p>
            <a:r>
              <a:rPr lang="sr-Latn-RS" dirty="0" smtClean="0"/>
              <a:t>Ove pretpostavke (i za neuroticizam i za psihoticizam) nemaju jaku empirijsku potvrdu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 smtClean="0"/>
              <a:t>Hijerarhijska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neuroticizma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21336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3200" dirty="0" smtClean="0"/>
              <a:t>N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810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anksiozan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depresivan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862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osećanje krivice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6388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600" dirty="0" smtClean="0"/>
              <a:t>nisko samopoštovanje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73914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napet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90600" y="44196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iracionalan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971800" y="44196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sramežljiv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53000" y="44196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promenljivog raspoloženja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934200" y="44196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emocionalan</a:t>
            </a:r>
            <a:endParaRPr lang="en-US" dirty="0"/>
          </a:p>
        </p:txBody>
      </p:sp>
      <p:cxnSp>
        <p:nvCxnSpPr>
          <p:cNvPr id="30" name="Straight Connector 29"/>
          <p:cNvCxnSpPr>
            <a:stCxn id="5" idx="2"/>
            <a:endCxn id="15" idx="0"/>
          </p:cNvCxnSpPr>
          <p:nvPr/>
        </p:nvCxnSpPr>
        <p:spPr>
          <a:xfrm rot="5400000">
            <a:off x="3371850" y="3219450"/>
            <a:ext cx="16002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" idx="2"/>
            <a:endCxn id="16" idx="0"/>
          </p:cNvCxnSpPr>
          <p:nvPr/>
        </p:nvCxnSpPr>
        <p:spPr>
          <a:xfrm rot="16200000" flipH="1">
            <a:off x="4362450" y="3028950"/>
            <a:ext cx="160020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5" idx="2"/>
            <a:endCxn id="17" idx="0"/>
          </p:cNvCxnSpPr>
          <p:nvPr/>
        </p:nvCxnSpPr>
        <p:spPr>
          <a:xfrm rot="16200000" flipH="1">
            <a:off x="5353050" y="2038350"/>
            <a:ext cx="1600200" cy="316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5" idx="2"/>
            <a:endCxn id="12" idx="0"/>
          </p:cNvCxnSpPr>
          <p:nvPr/>
        </p:nvCxnSpPr>
        <p:spPr>
          <a:xfrm rot="16200000" flipH="1">
            <a:off x="5238750" y="2152650"/>
            <a:ext cx="533400" cy="1866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5" idx="2"/>
            <a:endCxn id="13" idx="0"/>
          </p:cNvCxnSpPr>
          <p:nvPr/>
        </p:nvCxnSpPr>
        <p:spPr>
          <a:xfrm rot="16200000" flipH="1">
            <a:off x="6115050" y="1276350"/>
            <a:ext cx="533400" cy="3619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" idx="2"/>
            <a:endCxn id="6" idx="0"/>
          </p:cNvCxnSpPr>
          <p:nvPr/>
        </p:nvCxnSpPr>
        <p:spPr>
          <a:xfrm rot="5400000">
            <a:off x="2609850" y="1390650"/>
            <a:ext cx="533400" cy="33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" idx="2"/>
            <a:endCxn id="10" idx="0"/>
          </p:cNvCxnSpPr>
          <p:nvPr/>
        </p:nvCxnSpPr>
        <p:spPr>
          <a:xfrm rot="5400000">
            <a:off x="3486150" y="2266950"/>
            <a:ext cx="533400" cy="1638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2"/>
            <a:endCxn id="14" idx="0"/>
          </p:cNvCxnSpPr>
          <p:nvPr/>
        </p:nvCxnSpPr>
        <p:spPr>
          <a:xfrm rot="5400000">
            <a:off x="2381250" y="2228850"/>
            <a:ext cx="1600200" cy="278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5" idx="2"/>
            <a:endCxn id="11" idx="0"/>
          </p:cNvCxnSpPr>
          <p:nvPr/>
        </p:nvCxnSpPr>
        <p:spPr>
          <a:xfrm rot="16200000" flipH="1">
            <a:off x="4362450" y="3028950"/>
            <a:ext cx="53340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r-Latn-RS" sz="4000" dirty="0" smtClean="0"/>
              <a:t>Hijerarhijska struktura psihoticizma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21336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3200" dirty="0" smtClean="0"/>
              <a:t>P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810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agresivan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hladan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862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egocentričan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6388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bezličan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391400" y="33528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impulsivan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90600" y="44196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antisocijalan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971800" y="44196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neempatičan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53000" y="44196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kreativan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934200" y="44196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netolerantan</a:t>
            </a:r>
            <a:endParaRPr lang="en-US" dirty="0"/>
          </a:p>
        </p:txBody>
      </p:sp>
      <p:cxnSp>
        <p:nvCxnSpPr>
          <p:cNvPr id="30" name="Straight Connector 29"/>
          <p:cNvCxnSpPr>
            <a:stCxn id="5" idx="2"/>
            <a:endCxn id="15" idx="0"/>
          </p:cNvCxnSpPr>
          <p:nvPr/>
        </p:nvCxnSpPr>
        <p:spPr>
          <a:xfrm rot="5400000">
            <a:off x="3371850" y="3219450"/>
            <a:ext cx="16002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" idx="2"/>
            <a:endCxn id="16" idx="0"/>
          </p:cNvCxnSpPr>
          <p:nvPr/>
        </p:nvCxnSpPr>
        <p:spPr>
          <a:xfrm rot="16200000" flipH="1">
            <a:off x="4362450" y="3028950"/>
            <a:ext cx="160020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5" idx="2"/>
            <a:endCxn id="17" idx="0"/>
          </p:cNvCxnSpPr>
          <p:nvPr/>
        </p:nvCxnSpPr>
        <p:spPr>
          <a:xfrm rot="16200000" flipH="1">
            <a:off x="5353050" y="2038350"/>
            <a:ext cx="1600200" cy="316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5" idx="2"/>
            <a:endCxn id="12" idx="0"/>
          </p:cNvCxnSpPr>
          <p:nvPr/>
        </p:nvCxnSpPr>
        <p:spPr>
          <a:xfrm rot="16200000" flipH="1">
            <a:off x="5238750" y="2152650"/>
            <a:ext cx="533400" cy="1866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5" idx="2"/>
            <a:endCxn id="13" idx="0"/>
          </p:cNvCxnSpPr>
          <p:nvPr/>
        </p:nvCxnSpPr>
        <p:spPr>
          <a:xfrm rot="16200000" flipH="1">
            <a:off x="6115050" y="1276350"/>
            <a:ext cx="533400" cy="3619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" idx="2"/>
            <a:endCxn id="6" idx="0"/>
          </p:cNvCxnSpPr>
          <p:nvPr/>
        </p:nvCxnSpPr>
        <p:spPr>
          <a:xfrm rot="5400000">
            <a:off x="2609850" y="1390650"/>
            <a:ext cx="533400" cy="33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" idx="2"/>
            <a:endCxn id="10" idx="0"/>
          </p:cNvCxnSpPr>
          <p:nvPr/>
        </p:nvCxnSpPr>
        <p:spPr>
          <a:xfrm rot="5400000">
            <a:off x="3486150" y="2266950"/>
            <a:ext cx="533400" cy="1638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2"/>
            <a:endCxn id="14" idx="0"/>
          </p:cNvCxnSpPr>
          <p:nvPr/>
        </p:nvCxnSpPr>
        <p:spPr>
          <a:xfrm rot="5400000">
            <a:off x="2381250" y="2228850"/>
            <a:ext cx="1600200" cy="278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5" idx="2"/>
            <a:endCxn id="11" idx="0"/>
          </p:cNvCxnSpPr>
          <p:nvPr/>
        </p:nvCxnSpPr>
        <p:spPr>
          <a:xfrm rot="16200000" flipH="1">
            <a:off x="4362450" y="3028950"/>
            <a:ext cx="53340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l-SI" dirty="0" smtClean="0"/>
              <a:t>Petofaktorski model ličnosti </a:t>
            </a:r>
            <a:endParaRPr 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leksička hipoteza + faktorska analiza</a:t>
            </a:r>
          </a:p>
          <a:p>
            <a:r>
              <a:rPr lang="sl-SI" dirty="0" smtClean="0"/>
              <a:t>Istraživači pokušavaju da pronađu osnovne jedinice ličnosti analizom reči koje ljudi koriste da bi opisali ličnost</a:t>
            </a:r>
          </a:p>
          <a:p>
            <a:r>
              <a:rPr lang="sl-SI" dirty="0" smtClean="0"/>
              <a:t>Osnovni postupak se svodi na to da pojedinci procene sebe ili druge na nizu pažljivo odabranih osobina, nakon čega se putem faktorske analize zaključuje koje su osobine povezane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N</a:t>
            </a:r>
            <a:r>
              <a:rPr lang="sr-Latn-RS" dirty="0" smtClean="0"/>
              <a:t>euroticizam/Neuroticism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rocenjuje prilagođenost naspram emocionalnoj nestabilnosti, identifikuje pojedince sklone emocionalnoj teskobi, neadaptivnim reakcijama na stres i sl.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sobe sa izraženom N crtom su: </a:t>
            </a:r>
          </a:p>
          <a:p>
            <a:pPr lvl="1"/>
            <a:r>
              <a:rPr lang="en-US" dirty="0" smtClean="0"/>
              <a:t>Z</a:t>
            </a:r>
            <a:r>
              <a:rPr lang="sr-Latn-RS" dirty="0" smtClean="0"/>
              <a:t>abrinute, nervozne, emocionalne, nesigurne, neadekvatne, sklone hipohondriji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sobe sa slabo izraženom N crtom su:</a:t>
            </a:r>
          </a:p>
          <a:p>
            <a:pPr lvl="1"/>
            <a:r>
              <a:rPr lang="en-US" dirty="0" smtClean="0"/>
              <a:t>M</a:t>
            </a:r>
            <a:r>
              <a:rPr lang="sr-Latn-RS" dirty="0" smtClean="0"/>
              <a:t>irne, opuštene, neemocionalne, izdržljive</a:t>
            </a:r>
            <a:r>
              <a:rPr lang="sr-Latn-RS" dirty="0" smtClean="0"/>
              <a:t>, </a:t>
            </a:r>
            <a:r>
              <a:rPr lang="sr-Latn-RS" dirty="0" smtClean="0"/>
              <a:t>samozadovoljne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r-Latn-RS" dirty="0" smtClean="0"/>
              <a:t>Ekstraverzija/Extraversion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Procenjuje kvantitet i intenzitet međuljudske reakcije, nivo aktivacije, potrebu za stimulacijom...</a:t>
            </a:r>
          </a:p>
          <a:p>
            <a:r>
              <a:rPr lang="sr-Latn-RS" dirty="0" smtClean="0"/>
              <a:t>Osobe sa izraženom E crtom su:</a:t>
            </a:r>
          </a:p>
          <a:p>
            <a:pPr lvl="1"/>
            <a:r>
              <a:rPr lang="en-US" dirty="0" smtClean="0"/>
              <a:t>D</a:t>
            </a:r>
            <a:r>
              <a:rPr lang="sr-Latn-RS" dirty="0" smtClean="0"/>
              <a:t>ruštvene, aktivne, pričljive, orijentisane na socijalni kontekst, optimistične, srdačne...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sobe sa nisko izraženom E crtom su:</a:t>
            </a:r>
          </a:p>
          <a:p>
            <a:pPr lvl="1"/>
            <a:r>
              <a:rPr lang="en-US" dirty="0" smtClean="0"/>
              <a:t>Z</a:t>
            </a:r>
            <a:r>
              <a:rPr lang="sr-Latn-RS" dirty="0" smtClean="0"/>
              <a:t>atvorene, trezvene, udaljene, orijentisane na zadatak, povučene, tihe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r-Latn-RS" dirty="0" smtClean="0"/>
              <a:t>Otvorenost/Openness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Procenjuje potragu za iskustvom, toleranciju i istraživanje nepoznatog...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sobe sa izraženom O crtom su:</a:t>
            </a:r>
          </a:p>
          <a:p>
            <a:pPr lvl="1"/>
            <a:r>
              <a:rPr lang="en-US" dirty="0" smtClean="0"/>
              <a:t>Z</a:t>
            </a:r>
            <a:r>
              <a:rPr lang="sr-Latn-RS" dirty="0" smtClean="0"/>
              <a:t>natiželjne, širokih shvatanja, kreativne, originalne, maštovite, netradicionalne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sobe sa slabo izraženom O crtom su:</a:t>
            </a:r>
          </a:p>
          <a:p>
            <a:pPr lvl="1"/>
            <a:r>
              <a:rPr lang="en-US" dirty="0" smtClean="0"/>
              <a:t>K</a:t>
            </a:r>
            <a:r>
              <a:rPr lang="sr-Latn-RS" dirty="0" smtClean="0"/>
              <a:t>onvencionalne, realistične, uskih interesa, nisu sklone umetnosti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hr-HR" dirty="0" smtClean="0"/>
              <a:t>Teorije u psihologiji ličnosti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Tri funkcije dobre teorije (Larsen i Buss, 2002):</a:t>
            </a:r>
          </a:p>
          <a:p>
            <a:pPr lvl="1"/>
            <a:r>
              <a:rPr lang="hr-HR" dirty="0" smtClean="0"/>
              <a:t>Usmerava istraživače ka važnim pitanjima unutar njihovog područja</a:t>
            </a:r>
          </a:p>
          <a:p>
            <a:pPr lvl="1"/>
            <a:r>
              <a:rPr lang="hr-HR" dirty="0" smtClean="0"/>
              <a:t>Organizuje postojeće znanje</a:t>
            </a:r>
          </a:p>
          <a:p>
            <a:pPr lvl="1"/>
            <a:r>
              <a:rPr lang="hr-HR" dirty="0" smtClean="0"/>
              <a:t>Omogućava predikciju ponašanja i fenomena koji još nisu ispoljeni ili opaženi</a:t>
            </a:r>
          </a:p>
          <a:p>
            <a:endParaRPr lang="hr-HR" dirty="0" smtClean="0"/>
          </a:p>
          <a:p>
            <a:r>
              <a:rPr lang="hr-HR" dirty="0" smtClean="0"/>
              <a:t>Tri karakteristike dobre teorije ličnosti (Hol i Lindzi):</a:t>
            </a:r>
          </a:p>
          <a:p>
            <a:pPr lvl="1"/>
            <a:r>
              <a:rPr lang="hr-HR" dirty="0" smtClean="0"/>
              <a:t>Celovitost; obuhvatnost,</a:t>
            </a:r>
          </a:p>
          <a:p>
            <a:pPr lvl="1"/>
            <a:r>
              <a:rPr lang="hr-HR" dirty="0" smtClean="0"/>
              <a:t>Jednostavnost (parsimoničnost),</a:t>
            </a:r>
          </a:p>
          <a:p>
            <a:pPr lvl="1"/>
            <a:r>
              <a:rPr lang="hr-HR" dirty="0" smtClean="0"/>
              <a:t>Relevantnost za istraživanja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r-Latn-RS" dirty="0" smtClean="0"/>
              <a:t>Saradljivost/Agreeableness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rocenjuje kvalitet nečije međuljudske orijentacije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sobe sa izraženom A crtom su:</a:t>
            </a:r>
          </a:p>
          <a:p>
            <a:pPr lvl="1"/>
            <a:r>
              <a:rPr lang="en-US" dirty="0" smtClean="0"/>
              <a:t>D</a:t>
            </a:r>
            <a:r>
              <a:rPr lang="sr-Latn-RS" dirty="0" smtClean="0"/>
              <a:t>obroćudne, poverljive, uslužne, sklone opraštanju, lakoverne, iskrene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sobe sa slabo izraženom A crtom su:</a:t>
            </a:r>
          </a:p>
          <a:p>
            <a:pPr lvl="1"/>
            <a:r>
              <a:rPr lang="en-US" dirty="0" smtClean="0"/>
              <a:t>C</a:t>
            </a:r>
            <a:r>
              <a:rPr lang="sr-Latn-RS" dirty="0" smtClean="0"/>
              <a:t>inične, grube, sumnjičave, osvetoljubive, bezobzirne, razdražljive, sklone manipulaciji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r-Latn-RS" dirty="0" smtClean="0"/>
              <a:t>Savesnost/Conscientiousness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rocenjuje nivo organizacije, istrajnosti i motivacije pojedinca u ponašanju usmerenom ka cilju</a:t>
            </a:r>
          </a:p>
          <a:p>
            <a:r>
              <a:rPr lang="sr-Latn-RS" dirty="0" smtClean="0"/>
              <a:t>Osobe sa izraženom C crtom su:</a:t>
            </a:r>
          </a:p>
          <a:p>
            <a:pPr lvl="1"/>
            <a:r>
              <a:rPr lang="en-US" dirty="0" smtClean="0"/>
              <a:t>O</a:t>
            </a:r>
            <a:r>
              <a:rPr lang="sr-Latn-RS" dirty="0" smtClean="0"/>
              <a:t>rganizovane, pouzdane, samodisciplinovane, pouzdane, uredne, ambiciozne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sobe sa slabo izraženom C crtom su:</a:t>
            </a:r>
          </a:p>
          <a:p>
            <a:pPr lvl="1"/>
            <a:r>
              <a:rPr lang="en-US" dirty="0" smtClean="0"/>
              <a:t>B</a:t>
            </a:r>
            <a:r>
              <a:rPr lang="sr-Latn-RS" dirty="0" smtClean="0"/>
              <a:t>esciljne, nepouzdane, lenje, nepažljive, bezvoljne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l-SI" dirty="0" smtClean="0"/>
              <a:t>Struktura petofaktorskog modela</a:t>
            </a:r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Domeni  - skupine različitih kognitivnih, afektivnih i bihejvioralnih dimenzija</a:t>
            </a:r>
          </a:p>
          <a:p>
            <a:r>
              <a:rPr lang="sl-SI" smtClean="0"/>
              <a:t>Aspekti (faceti) - uže crte koje čine osnovne domene</a:t>
            </a:r>
          </a:p>
          <a:p>
            <a:endParaRPr lang="sl-SI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l-SI" dirty="0" smtClean="0"/>
              <a:t>Domeni i aspekti (faceti)</a:t>
            </a:r>
            <a:endParaRPr 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smtClean="0"/>
              <a:t>Neuroticizam (N)</a:t>
            </a:r>
            <a:br>
              <a:rPr lang="sl-SI" smtClean="0"/>
            </a:br>
            <a:r>
              <a:rPr lang="sl-SI" smtClean="0"/>
              <a:t>aspekti: </a:t>
            </a:r>
            <a:r>
              <a:rPr lang="en-US" smtClean="0"/>
              <a:t>anksioznost, hostilnost, depr</a:t>
            </a:r>
            <a:r>
              <a:rPr lang="sr-Latn-CS" smtClean="0"/>
              <a:t>e</a:t>
            </a:r>
            <a:r>
              <a:rPr lang="en-US" smtClean="0"/>
              <a:t>sivnost, uznemirujuća samousresređenost, impulsivnost i vulnerabilnost</a:t>
            </a:r>
            <a:endParaRPr lang="sr-Latn-RS" smtClean="0"/>
          </a:p>
          <a:p>
            <a:r>
              <a:rPr lang="sl-SI" smtClean="0"/>
              <a:t>Ekstraverzija (E)</a:t>
            </a:r>
            <a:br>
              <a:rPr lang="sl-SI" smtClean="0"/>
            </a:br>
            <a:r>
              <a:rPr lang="sl-SI" smtClean="0"/>
              <a:t>aspekti: </a:t>
            </a:r>
            <a:r>
              <a:rPr lang="en-US" smtClean="0"/>
              <a:t>toplina, druželjubivost, asertivnost, aktivnost, potraga za uzbuđenjem, pozitivne emocije.</a:t>
            </a:r>
            <a:endParaRPr lang="sl-SI" smtClean="0"/>
          </a:p>
          <a:p>
            <a:r>
              <a:rPr lang="sl-SI" smtClean="0"/>
              <a:t>Otvorenost ka iskustvu (O</a:t>
            </a:r>
            <a:r>
              <a:rPr lang="en-US" smtClean="0"/>
              <a:t>)</a:t>
            </a:r>
            <a:r>
              <a:rPr lang="sl-SI" smtClean="0"/>
              <a:t/>
            </a:r>
            <a:br>
              <a:rPr lang="sl-SI" smtClean="0"/>
            </a:br>
            <a:r>
              <a:rPr lang="sl-SI" smtClean="0"/>
              <a:t>aspekti: </a:t>
            </a:r>
            <a:r>
              <a:rPr lang="en-US" smtClean="0"/>
              <a:t>otvorenost ka fantaziji, estetici, osećanjima, akciji, idejama i vrednostima.</a:t>
            </a:r>
            <a:endParaRPr lang="sr-Latn-RS" smtClean="0"/>
          </a:p>
          <a:p>
            <a:r>
              <a:rPr lang="sl-SI" smtClean="0"/>
              <a:t>Saradljivost (A)</a:t>
            </a:r>
            <a:br>
              <a:rPr lang="sl-SI" smtClean="0"/>
            </a:br>
            <a:r>
              <a:rPr lang="sr-Latn-RS" smtClean="0"/>
              <a:t>aspekti: </a:t>
            </a:r>
            <a:r>
              <a:rPr lang="en-US" smtClean="0"/>
              <a:t>poverenje, iskrenost, altruizam, predusretljivost, skromnost, blaga narav.</a:t>
            </a:r>
            <a:endParaRPr lang="sr-Latn-RS" smtClean="0"/>
          </a:p>
          <a:p>
            <a:r>
              <a:rPr lang="sl-SI" smtClean="0"/>
              <a:t>Savesnost (C)</a:t>
            </a:r>
            <a:br>
              <a:rPr lang="sl-SI" smtClean="0"/>
            </a:br>
            <a:r>
              <a:rPr lang="sl-SI" smtClean="0"/>
              <a:t>aspekti:</a:t>
            </a:r>
            <a:r>
              <a:rPr lang="en-US" smtClean="0"/>
              <a:t> kompetentnost, red, osećaj dužnosti, postignuće, samodisciplina,  promišljenost.</a:t>
            </a:r>
          </a:p>
          <a:p>
            <a:endParaRPr lang="en-US" smtClean="0"/>
          </a:p>
          <a:p>
            <a:endParaRPr lang="sl-SI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dirty="0" smtClean="0"/>
              <a:t>Konzistentnost na uzorcima različitih demografskih i kulturno specifičnih obeležja:</a:t>
            </a:r>
          </a:p>
          <a:p>
            <a:pPr lvl="1"/>
            <a:r>
              <a:rPr lang="sl-SI" dirty="0" smtClean="0"/>
              <a:t>Faktori se mogu pronaći u većini kultura/jezika, najproblematičniji faktor otvorenosti</a:t>
            </a:r>
          </a:p>
          <a:p>
            <a:pPr lvl="1"/>
            <a:r>
              <a:rPr lang="sl-SI" dirty="0" smtClean="0"/>
              <a:t>Kada se u različitim kulturama koristi prevod instrumenta koji je zasnovan na ovom modelu ličnosti (prevod sa engleskog jezika), pet faktora se izdvaja dosledno</a:t>
            </a:r>
          </a:p>
          <a:p>
            <a:pPr lvl="1"/>
            <a:r>
              <a:rPr lang="sl-SI" dirty="0" smtClean="0"/>
              <a:t>Ako se umesto prevoda sa engleskog koriste autohtoni pojmovi osobina ličnosti iz “domaćeg” jezika, situacija se komplikuje: doslednost u izdvajanju pet faktora opada</a:t>
            </a:r>
          </a:p>
          <a:p>
            <a:pPr lvl="1"/>
            <a:r>
              <a:rPr lang="sl-SI" dirty="0" smtClean="0"/>
              <a:t>MADA, pojedina istraživanja su došla do izdvajanja svih pet faktora i u slučaju autohtonih pojmova</a:t>
            </a:r>
          </a:p>
          <a:p>
            <a:r>
              <a:rPr lang="sl-SI" dirty="0" smtClean="0"/>
              <a:t>Stabilnost individualnih razlika tokom života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</a:t>
            </a:r>
            <a:r>
              <a:rPr lang="sr-Latn-RS" dirty="0" smtClean="0"/>
              <a:t>va bitna aspekta petofaktorske teorije:</a:t>
            </a:r>
          </a:p>
          <a:p>
            <a:pPr lvl="1"/>
            <a:r>
              <a:rPr lang="en-US" dirty="0" smtClean="0"/>
              <a:t>N</a:t>
            </a:r>
            <a:r>
              <a:rPr lang="sr-Latn-RS" dirty="0" smtClean="0"/>
              <a:t>asleđivanje osobina – karakteristike ličnosti u petofaktorskom modelu predstavljaju izraze biologije ljudi; osobine su biološke prirode</a:t>
            </a:r>
          </a:p>
          <a:p>
            <a:pPr lvl="1"/>
            <a:r>
              <a:rPr lang="en-US" dirty="0" smtClean="0"/>
              <a:t>O</a:t>
            </a:r>
            <a:r>
              <a:rPr lang="sr-Latn-RS" dirty="0" smtClean="0"/>
              <a:t>sobine ličnosti su kauzalni faktori, a ne samo opisi individualnih razlika</a:t>
            </a:r>
          </a:p>
          <a:p>
            <a:r>
              <a:rPr lang="en-US" dirty="0" err="1" smtClean="0"/>
              <a:t>Neki</a:t>
            </a:r>
            <a:r>
              <a:rPr lang="sr-Latn-RS" dirty="0" smtClean="0"/>
              <a:t>od </a:t>
            </a:r>
            <a:r>
              <a:rPr lang="sr-Latn-RS" dirty="0" smtClean="0"/>
              <a:t>bitnih problema:</a:t>
            </a:r>
          </a:p>
          <a:p>
            <a:pPr lvl="1"/>
            <a:r>
              <a:rPr lang="en-US" dirty="0" smtClean="0"/>
              <a:t>T</a:t>
            </a:r>
            <a:r>
              <a:rPr lang="sr-Latn-RS" dirty="0" smtClean="0"/>
              <a:t>vrdnja da svaki pojedinac poseduje svih pet faktora ličnosti ne može proizaći iz tvrdnje da se analizom grupe pojedinaca izdvajaju svi faktori </a:t>
            </a:r>
            <a:r>
              <a:rPr lang="sr-Latn-RS" dirty="0" smtClean="0"/>
              <a:t>ličnosti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roblematično objašnjenje dinamičkih procesa unutar ličnosti</a:t>
            </a:r>
            <a:endParaRPr lang="sr-Latn-R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sl-SI" dirty="0" smtClean="0"/>
              <a:t>Sedmofaktorski model temeperamenta i karaktera</a:t>
            </a:r>
            <a:endParaRPr 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Psihobiološki model ličnosti – R. Cloninger</a:t>
            </a:r>
          </a:p>
          <a:p>
            <a:r>
              <a:rPr lang="sl-SI" dirty="0" smtClean="0"/>
              <a:t>ličnost  kao kompleksni sistem</a:t>
            </a:r>
          </a:p>
          <a:p>
            <a:r>
              <a:rPr lang="sl-SI" dirty="0" smtClean="0"/>
              <a:t>interaktivni domeni temperamenta i karaktera</a:t>
            </a:r>
          </a:p>
          <a:p>
            <a:r>
              <a:rPr lang="en-US" dirty="0" smtClean="0"/>
              <a:t>Temperament: </a:t>
            </a:r>
            <a:r>
              <a:rPr lang="en-US" dirty="0" err="1" smtClean="0"/>
              <a:t>genetski</a:t>
            </a:r>
            <a:r>
              <a:rPr lang="en-US" dirty="0" smtClean="0"/>
              <a:t> </a:t>
            </a:r>
            <a:r>
              <a:rPr lang="en-US" dirty="0" err="1" smtClean="0"/>
              <a:t>homogene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nezavisne</a:t>
            </a:r>
            <a:r>
              <a:rPr lang="en-US" dirty="0" smtClean="0"/>
              <a:t> </a:t>
            </a:r>
            <a:r>
              <a:rPr lang="en-US" dirty="0" err="1" smtClean="0"/>
              <a:t>dimenzije</a:t>
            </a:r>
            <a:r>
              <a:rPr lang="en-US" dirty="0" smtClean="0"/>
              <a:t> (</a:t>
            </a:r>
            <a:r>
              <a:rPr lang="en-US" dirty="0" err="1" smtClean="0"/>
              <a:t>načini</a:t>
            </a:r>
            <a:r>
              <a:rPr lang="en-US" dirty="0" smtClean="0"/>
              <a:t> </a:t>
            </a:r>
            <a:r>
              <a:rPr lang="en-US" dirty="0" err="1" smtClean="0"/>
              <a:t>reagovanja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Karakter</a:t>
            </a:r>
            <a:r>
              <a:rPr lang="en-US" dirty="0" smtClean="0"/>
              <a:t>:</a:t>
            </a:r>
            <a:r>
              <a:rPr lang="sl-SI" dirty="0" smtClean="0"/>
              <a:t> crte nastale kroz procese socijalnog i kognitivnog učenja (sposobnost da se misli o odnosima selfa i drugih)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l-SI" dirty="0" smtClean="0"/>
              <a:t>Dimenzije temperamenta</a:t>
            </a:r>
            <a:endParaRPr 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smtClean="0"/>
              <a:t>Potraga za novim </a:t>
            </a:r>
          </a:p>
          <a:p>
            <a:pPr lvl="1"/>
            <a:r>
              <a:rPr lang="sl-SI" smtClean="0"/>
              <a:t>sklop navika da se inicira i aktivira ponašanje</a:t>
            </a:r>
          </a:p>
          <a:p>
            <a:r>
              <a:rPr lang="sl-SI" smtClean="0"/>
              <a:t>Izbegavanje kazne </a:t>
            </a:r>
          </a:p>
          <a:p>
            <a:pPr lvl="1"/>
            <a:r>
              <a:rPr lang="sl-SI" smtClean="0"/>
              <a:t>dispozicija za  inhibicij</a:t>
            </a:r>
            <a:r>
              <a:rPr lang="en-US" smtClean="0"/>
              <a:t>u</a:t>
            </a:r>
            <a:r>
              <a:rPr lang="sl-SI" smtClean="0"/>
              <a:t> ili prekid ponašanja</a:t>
            </a:r>
          </a:p>
          <a:p>
            <a:r>
              <a:rPr lang="sl-SI" smtClean="0"/>
              <a:t>Zavisnost od nagrade </a:t>
            </a:r>
          </a:p>
          <a:p>
            <a:pPr lvl="1"/>
            <a:r>
              <a:rPr lang="sl-SI" smtClean="0"/>
              <a:t>osnova za održavanje i kontinuitet tekućeg ponašanja</a:t>
            </a:r>
          </a:p>
          <a:p>
            <a:r>
              <a:rPr lang="sl-SI" smtClean="0"/>
              <a:t>Perzistencija </a:t>
            </a:r>
          </a:p>
          <a:p>
            <a:pPr lvl="1"/>
            <a:r>
              <a:rPr lang="sl-SI" smtClean="0"/>
              <a:t>istrajnost uprkos frustraciji i zamoru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l-SI" dirty="0" smtClean="0"/>
              <a:t>Dimenzije karaktera</a:t>
            </a:r>
            <a:endParaRPr 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Samodirektivnost </a:t>
            </a:r>
          </a:p>
          <a:p>
            <a:pPr lvl="1"/>
            <a:r>
              <a:rPr lang="sl-SI" dirty="0" smtClean="0"/>
              <a:t>kao autonomne individue</a:t>
            </a:r>
          </a:p>
          <a:p>
            <a:pPr lvl="1"/>
            <a:r>
              <a:rPr lang="sl-SI" dirty="0" smtClean="0"/>
              <a:t>nada</a:t>
            </a:r>
          </a:p>
          <a:p>
            <a:r>
              <a:rPr lang="sl-SI" dirty="0" smtClean="0"/>
              <a:t>Kooperativnost</a:t>
            </a:r>
          </a:p>
          <a:p>
            <a:pPr lvl="1"/>
            <a:r>
              <a:rPr lang="sl-SI" dirty="0" smtClean="0"/>
              <a:t>kao integralnog dela društvene zajednice</a:t>
            </a:r>
          </a:p>
          <a:p>
            <a:pPr lvl="1"/>
            <a:r>
              <a:rPr lang="sl-SI" dirty="0" smtClean="0"/>
              <a:t>saosećajnost i milosrđe</a:t>
            </a:r>
          </a:p>
          <a:p>
            <a:r>
              <a:rPr lang="sl-SI" dirty="0" smtClean="0"/>
              <a:t>Self-transcendencija</a:t>
            </a:r>
          </a:p>
          <a:p>
            <a:pPr lvl="1"/>
            <a:r>
              <a:rPr lang="sl-SI" dirty="0" smtClean="0"/>
              <a:t>kao integralnog dela univerzuma</a:t>
            </a:r>
          </a:p>
          <a:p>
            <a:pPr lvl="1"/>
            <a:r>
              <a:rPr lang="sl-SI" dirty="0" smtClean="0"/>
              <a:t>vera i staloženost uprkos nepovoljnim okolnostima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hr-HR" dirty="0" smtClean="0"/>
              <a:t>Teorije u psihologiji ličnosti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smtClean="0"/>
              <a:t>Jedinice analize (elementi)</a:t>
            </a:r>
          </a:p>
          <a:p>
            <a:pPr lvl="1"/>
            <a:r>
              <a:rPr lang="en-US" smtClean="0"/>
              <a:t>Tipovi</a:t>
            </a:r>
            <a:r>
              <a:rPr lang="sr-Latn-RS" smtClean="0"/>
              <a:t> (</a:t>
            </a:r>
            <a:r>
              <a:rPr lang="en-US" smtClean="0"/>
              <a:t>grupisanje </a:t>
            </a:r>
            <a:r>
              <a:rPr lang="sr-Latn-RS" smtClean="0"/>
              <a:t> karakteristika u skupove)</a:t>
            </a:r>
            <a:endParaRPr lang="sl-SI" smtClean="0"/>
          </a:p>
          <a:p>
            <a:pPr lvl="1"/>
            <a:r>
              <a:rPr lang="en-US" smtClean="0"/>
              <a:t>Struktura</a:t>
            </a:r>
            <a:r>
              <a:rPr lang="sr-Latn-RS" smtClean="0"/>
              <a:t> (</a:t>
            </a:r>
            <a:r>
              <a:rPr lang="en-US" smtClean="0"/>
              <a:t>sklop</a:t>
            </a:r>
            <a:r>
              <a:rPr lang="sr-Latn-RS" smtClean="0"/>
              <a:t>)</a:t>
            </a:r>
            <a:r>
              <a:rPr lang="en-US" smtClean="0"/>
              <a:t> </a:t>
            </a:r>
            <a:endParaRPr lang="sl-SI" smtClean="0"/>
          </a:p>
          <a:p>
            <a:pPr lvl="1"/>
            <a:r>
              <a:rPr lang="en-US" smtClean="0"/>
              <a:t>Dinamika</a:t>
            </a:r>
            <a:r>
              <a:rPr lang="sr-Latn-RS" smtClean="0"/>
              <a:t>  (faktori unutar pojedinca koji pokreću ponašanje)</a:t>
            </a:r>
            <a:endParaRPr lang="sl-SI" smtClean="0"/>
          </a:p>
          <a:p>
            <a:pPr lvl="1"/>
            <a:r>
              <a:rPr lang="en-US" smtClean="0"/>
              <a:t>Razvoj</a:t>
            </a:r>
            <a:r>
              <a:rPr lang="sr-Latn-RS" smtClean="0"/>
              <a:t> (stadijumi razvoja, promena)</a:t>
            </a:r>
            <a:endParaRPr lang="sl-SI" smtClean="0"/>
          </a:p>
          <a:p>
            <a:r>
              <a:rPr lang="sl-SI" smtClean="0"/>
              <a:t>Problemi:</a:t>
            </a:r>
          </a:p>
          <a:p>
            <a:pPr lvl="1"/>
            <a:r>
              <a:rPr lang="sl-SI" smtClean="0"/>
              <a:t>Da li je teorija dovoljno “široka”?</a:t>
            </a:r>
            <a:r>
              <a:rPr lang="en-US" smtClean="0"/>
              <a:t> </a:t>
            </a:r>
            <a:endParaRPr lang="sl-SI" smtClean="0"/>
          </a:p>
          <a:p>
            <a:pPr lvl="1"/>
            <a:r>
              <a:rPr lang="sl-SI" smtClean="0"/>
              <a:t>Da li je teorija dovoljno osetljiva na idiosinkratičnost?</a:t>
            </a:r>
            <a:endParaRPr lang="en-US" smtClean="0"/>
          </a:p>
          <a:p>
            <a:pPr lvl="1"/>
            <a:r>
              <a:rPr lang="en-US" smtClean="0"/>
              <a:t>Problem </a:t>
            </a:r>
            <a:r>
              <a:rPr lang="sr-Latn-RS" smtClean="0"/>
              <a:t>operacionalizacije i </a:t>
            </a:r>
            <a:r>
              <a:rPr lang="en-US" smtClean="0"/>
              <a:t>merenja</a:t>
            </a:r>
          </a:p>
          <a:p>
            <a:pPr lvl="1"/>
            <a:r>
              <a:rPr lang="sl-SI" smtClean="0"/>
              <a:t>Problem postojanja kriterijumske validnosti</a:t>
            </a:r>
          </a:p>
          <a:p>
            <a:pPr lvl="1"/>
            <a:r>
              <a:rPr lang="sl-SI" smtClean="0"/>
              <a:t>Problem definisanja normalnosti/patologije</a:t>
            </a:r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ličnosti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Empiristi</a:t>
            </a:r>
            <a:r>
              <a:rPr lang="sl-SI" dirty="0" smtClean="0"/>
              <a:t>č</a:t>
            </a:r>
            <a:r>
              <a:rPr lang="en-US" dirty="0" err="1" smtClean="0"/>
              <a:t>ke</a:t>
            </a:r>
            <a:r>
              <a:rPr lang="sr-Latn-RS" dirty="0" smtClean="0"/>
              <a:t> </a:t>
            </a:r>
          </a:p>
          <a:p>
            <a:pPr lvl="1"/>
            <a:r>
              <a:rPr lang="sr-Latn-RS" dirty="0" smtClean="0"/>
              <a:t>(naučnost u </a:t>
            </a:r>
            <a:r>
              <a:rPr lang="en-US" dirty="0" err="1" smtClean="0"/>
              <a:t>istra</a:t>
            </a:r>
            <a:r>
              <a:rPr lang="sl-SI" dirty="0" smtClean="0"/>
              <a:t>ž</a:t>
            </a:r>
            <a:r>
              <a:rPr lang="en-US" dirty="0" err="1" smtClean="0"/>
              <a:t>ivanj</a:t>
            </a:r>
            <a:r>
              <a:rPr lang="sr-Latn-RS" dirty="0" smtClean="0"/>
              <a:t>ima, deskripciji i eksplanaciji ličnosti)</a:t>
            </a:r>
            <a:endParaRPr lang="sl-SI" dirty="0" smtClean="0"/>
          </a:p>
          <a:p>
            <a:r>
              <a:rPr lang="en-US" dirty="0" err="1" smtClean="0"/>
              <a:t>Egzistencijalisti</a:t>
            </a:r>
            <a:r>
              <a:rPr lang="sl-SI" dirty="0" smtClean="0"/>
              <a:t>č</a:t>
            </a:r>
            <a:r>
              <a:rPr lang="en-US" dirty="0" err="1" smtClean="0"/>
              <a:t>ke</a:t>
            </a:r>
            <a:r>
              <a:rPr lang="sr-Latn-RS" dirty="0" smtClean="0"/>
              <a:t> </a:t>
            </a:r>
          </a:p>
          <a:p>
            <a:pPr lvl="1"/>
            <a:r>
              <a:rPr lang="sr-Latn-RS" dirty="0" smtClean="0"/>
              <a:t>(pitanje određenja čovekove prirode</a:t>
            </a:r>
            <a:r>
              <a:rPr lang="sl-SI" dirty="0" smtClean="0"/>
              <a:t>)</a:t>
            </a:r>
            <a:r>
              <a:rPr lang="en-US" dirty="0" smtClean="0"/>
              <a:t> </a:t>
            </a:r>
            <a:endParaRPr lang="sl-SI" dirty="0" smtClean="0"/>
          </a:p>
          <a:p>
            <a:r>
              <a:rPr lang="sl-SI" dirty="0" smtClean="0"/>
              <a:t>Personološke </a:t>
            </a:r>
          </a:p>
          <a:p>
            <a:pPr lvl="1"/>
            <a:r>
              <a:rPr lang="sl-SI" dirty="0" smtClean="0"/>
              <a:t>(naglašen uticaj unutrašnjih determinanti) </a:t>
            </a:r>
          </a:p>
          <a:p>
            <a:r>
              <a:rPr lang="sl-SI" dirty="0" smtClean="0"/>
              <a:t>Situacionističke </a:t>
            </a:r>
          </a:p>
          <a:p>
            <a:pPr lvl="1"/>
            <a:r>
              <a:rPr lang="sl-SI" dirty="0" smtClean="0"/>
              <a:t>(naglašen uticaj spoljašnjih determinanti)  </a:t>
            </a:r>
          </a:p>
          <a:p>
            <a:r>
              <a:rPr lang="en-US" dirty="0" err="1" smtClean="0"/>
              <a:t>Interakcionisti</a:t>
            </a:r>
            <a:r>
              <a:rPr lang="sl-SI" dirty="0" smtClean="0"/>
              <a:t>č</a:t>
            </a:r>
            <a:r>
              <a:rPr lang="en-US" dirty="0" err="1" smtClean="0"/>
              <a:t>ke</a:t>
            </a:r>
            <a:r>
              <a:rPr lang="sr-Latn-RS" dirty="0" smtClean="0"/>
              <a:t> </a:t>
            </a:r>
          </a:p>
          <a:p>
            <a:pPr lvl="1"/>
            <a:r>
              <a:rPr lang="sr-Latn-RS" dirty="0" smtClean="0"/>
              <a:t>(</a:t>
            </a:r>
            <a:r>
              <a:rPr lang="en-US" dirty="0" err="1" smtClean="0"/>
              <a:t>dvosmerni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sr-Latn-RS" dirty="0" smtClean="0"/>
              <a:t>i- čovek/sredina)</a:t>
            </a:r>
            <a:endParaRPr lang="sl-SI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 smtClean="0"/>
              <a:t>Faktorske</a:t>
            </a:r>
            <a:r>
              <a:rPr lang="en-US" dirty="0" smtClean="0"/>
              <a:t> </a:t>
            </a:r>
            <a:r>
              <a:rPr lang="en-US" dirty="0" err="1" smtClean="0"/>
              <a:t>teorije</a:t>
            </a:r>
            <a:r>
              <a:rPr lang="en-US" dirty="0" smtClean="0"/>
              <a:t> </a:t>
            </a:r>
            <a:r>
              <a:rPr lang="en-US" dirty="0" err="1" smtClean="0"/>
              <a:t>ličnosti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smtClean="0"/>
              <a:t>Crte ličnosti - dispozicije za srodne oblike ponašanje u sličnim situacijama</a:t>
            </a:r>
          </a:p>
          <a:p>
            <a:pPr lvl="1"/>
            <a:r>
              <a:rPr lang="sl-SI" smtClean="0"/>
              <a:t>eksplanatorna širina - sličnost ponašanja u mnogim specifičnim situacijama</a:t>
            </a:r>
          </a:p>
          <a:p>
            <a:r>
              <a:rPr lang="sl-SI" smtClean="0"/>
              <a:t>Metod - faktorska analiza</a:t>
            </a:r>
          </a:p>
          <a:p>
            <a:r>
              <a:rPr lang="sl-SI" smtClean="0"/>
              <a:t>Osnovni principi:</a:t>
            </a:r>
          </a:p>
          <a:p>
            <a:pPr lvl="1"/>
            <a:r>
              <a:rPr lang="sl-SI" smtClean="0"/>
              <a:t>Princip parsimonije - najmanji broj jedinica koji je dovoljan za opis ličnosti</a:t>
            </a:r>
          </a:p>
          <a:p>
            <a:pPr lvl="1"/>
            <a:r>
              <a:rPr lang="sl-SI" smtClean="0"/>
              <a:t>Princip hijerarhijske organizacije - od nivoa specifičnih reakcija, navika, crta, do nezavisnih faktora 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sl-SI" dirty="0" smtClean="0"/>
              <a:t>Katelova faktorsko-analitička teorija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dirty="0" smtClean="0"/>
              <a:t>Uticaji: Spirman i Terston, psihoanaliza i McDugal </a:t>
            </a:r>
          </a:p>
          <a:p>
            <a:r>
              <a:rPr lang="sl-SI" dirty="0" smtClean="0"/>
              <a:t>Ličnost kao sistem odgovora na sredinske i nasledne uticaje</a:t>
            </a:r>
          </a:p>
          <a:p>
            <a:r>
              <a:rPr lang="sl-SI" dirty="0" smtClean="0"/>
              <a:t>Crte - objedinjujuća konfiguracija u ponašanju koja predstavlja tendenciju da se na određeni način reaguje na sredinske stimuluse (individualne i zajedničke, konstitucionalno i sredinski određene, površinske i izvorne)</a:t>
            </a:r>
          </a:p>
          <a:p>
            <a:r>
              <a:rPr lang="sl-SI" dirty="0" smtClean="0"/>
              <a:t>Izvori podataka:</a:t>
            </a:r>
          </a:p>
          <a:p>
            <a:pPr lvl="1"/>
            <a:r>
              <a:rPr lang="sl-SI" dirty="0" smtClean="0"/>
              <a:t>Podaci iz života (Ž)</a:t>
            </a:r>
          </a:p>
          <a:p>
            <a:pPr lvl="1"/>
            <a:r>
              <a:rPr lang="sl-SI" dirty="0" smtClean="0"/>
              <a:t>Podaci dobijeni putem samoizveštavanja, tj, upitnički (U)</a:t>
            </a:r>
          </a:p>
          <a:p>
            <a:pPr lvl="1"/>
            <a:r>
              <a:rPr lang="sl-SI" dirty="0" smtClean="0"/>
              <a:t>Podaci dobijeni putem objektivnih testova (OT)</a:t>
            </a:r>
          </a:p>
          <a:p>
            <a:endParaRPr lang="sl-SI" dirty="0" smtClean="0"/>
          </a:p>
          <a:p>
            <a:endParaRPr lang="sl-SI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sl-SI" dirty="0" smtClean="0"/>
              <a:t>Katelova faktorsko-analitička teorija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r>
              <a:rPr lang="sl-SI" dirty="0" smtClean="0"/>
              <a:t>Ličnost se može opisati pomoću 16 faktora izvedenih iz upitničkih podataka: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suzdržan – otvoren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manje inteligentan – više inteligentan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stabilnost, snaga ega – emocionalnost, neuroticizam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ponizan – probojan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trezven – bezbrižan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koristoljubiv – savestan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sramežljiv – pustolovan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netolerantan – tolerantan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poverljiv – sumnjičav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praktičan – maštovit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pošten – lukav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miran – pronicljiv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konzervativan – sklon eksperimentisanju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zavisan od grupe – samodovoljan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nedisciplinovan – sabran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sz="2500" dirty="0" smtClean="0"/>
              <a:t>opušten – napet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roblem stabilnosti/promenljivosti ponašanja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</a:t>
            </a:r>
            <a:r>
              <a:rPr lang="sr-Latn-RS" dirty="0" smtClean="0"/>
              <a:t>atel nije smatrao da se osobe ponašaju na isti način u svim situacijama, već da se nečije ponašanje ne može objasniti isključivo osobinama ličnosti, nego i drugim konceptima:</a:t>
            </a:r>
          </a:p>
          <a:p>
            <a:pPr lvl="1"/>
            <a:r>
              <a:rPr lang="en-US" b="1" dirty="0" smtClean="0"/>
              <a:t>S</a:t>
            </a:r>
            <a:r>
              <a:rPr lang="sr-Latn-RS" b="1" dirty="0" smtClean="0"/>
              <a:t>tanjima</a:t>
            </a:r>
            <a:r>
              <a:rPr lang="sr-Latn-RS" dirty="0" smtClean="0"/>
              <a:t>: promenom emocija i ponašanja koja su delimično determinisana provokativnom snagom specifičnih situacija</a:t>
            </a:r>
          </a:p>
          <a:p>
            <a:pPr lvl="1"/>
            <a:r>
              <a:rPr lang="sr-Latn-RS" b="1" dirty="0" smtClean="0"/>
              <a:t>Ulogama</a:t>
            </a:r>
            <a:r>
              <a:rPr lang="sr-Latn-RS" dirty="0" smtClean="0"/>
              <a:t>: neka ponašanja su u bližoj vezi sa društvenim ulogama koje se moraju igrati, nego sa osobinama ličnosti (“društvene uloge, a ne osobine ličnosti, objašnjavaju zašto ljudi viču na fudbalskoj utakmici, ali ne i u crkvi)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sl-SI" dirty="0" smtClean="0"/>
              <a:t>Ajzenkova tipologija ličnosti</a:t>
            </a:r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sl-SI" sz="3800" dirty="0" smtClean="0"/>
              <a:t>Hijerarhijska organizacija- faktorska analiza</a:t>
            </a:r>
          </a:p>
          <a:p>
            <a:pPr lvl="1"/>
            <a:r>
              <a:rPr lang="sl-SI" sz="3800" dirty="0" smtClean="0"/>
              <a:t>specifične reakcije u situacijama</a:t>
            </a:r>
          </a:p>
          <a:p>
            <a:pPr lvl="1"/>
            <a:r>
              <a:rPr lang="sl-SI" sz="3800" dirty="0" smtClean="0"/>
              <a:t>navike - uobičajene reakcije, slično ponašanje u sličnim situacijama</a:t>
            </a:r>
          </a:p>
          <a:p>
            <a:pPr lvl="1"/>
            <a:r>
              <a:rPr lang="sl-SI" sz="3800" dirty="0" smtClean="0"/>
              <a:t>crte- uobičajene navike organizovane u sistem, traju duže</a:t>
            </a:r>
          </a:p>
          <a:p>
            <a:pPr lvl="1"/>
            <a:r>
              <a:rPr lang="sl-SI" sz="3800" dirty="0" smtClean="0"/>
              <a:t>tipovi- crte povezane u opštije sisteme</a:t>
            </a:r>
          </a:p>
          <a:p>
            <a:r>
              <a:rPr lang="sl-SI" sz="3800" dirty="0" smtClean="0"/>
              <a:t>crte - dispozicije za osobene načine reagovanja (imaju jaku psihofiziološku osnovu; nasleđuju se)</a:t>
            </a:r>
          </a:p>
          <a:p>
            <a:r>
              <a:rPr lang="hr-HR" sz="3800" dirty="0" smtClean="0"/>
              <a:t>tri osnovne crte ličnosti (prvobitno dve, kasnije dodata treća)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sz="3800" dirty="0" smtClean="0"/>
              <a:t>ekstraverzija-introverzija 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sz="3800" dirty="0" smtClean="0"/>
              <a:t>neuroticizam-emocionalna stabilnost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sz="3800" dirty="0" smtClean="0"/>
              <a:t>psihoticizam</a:t>
            </a:r>
          </a:p>
          <a:p>
            <a:r>
              <a:rPr lang="hr-HR" sz="3800" dirty="0" smtClean="0"/>
              <a:t>Faktori nisu u korelaciji!</a:t>
            </a:r>
          </a:p>
          <a:p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1583</Words>
  <Application>Microsoft Office PowerPoint</Application>
  <PresentationFormat>On-screen Show (4:3)</PresentationFormat>
  <Paragraphs>218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Faktorske teorije ličnosti</vt:lpstr>
      <vt:lpstr>Teorije u psihologiji ličnosti</vt:lpstr>
      <vt:lpstr>Teorije u psihologiji ličnosti</vt:lpstr>
      <vt:lpstr>Vrste teorija ličnosti</vt:lpstr>
      <vt:lpstr>Faktorske teorije ličnosti</vt:lpstr>
      <vt:lpstr>Katelova faktorsko-analitička teorija</vt:lpstr>
      <vt:lpstr>Katelova faktorsko-analitička teorija</vt:lpstr>
      <vt:lpstr>Problem stabilnosti/promenljivosti ponašanja</vt:lpstr>
      <vt:lpstr>Ajzenkova tipologija ličnosti</vt:lpstr>
      <vt:lpstr>Slide 10</vt:lpstr>
      <vt:lpstr>Još neke odlike ekstraverzije </vt:lpstr>
      <vt:lpstr>Biološke osnove osobina ličnosti u Ajzenkovoj teoriji</vt:lpstr>
      <vt:lpstr>Biološke osnove osobina ličnosti u Ajzenkovoj teoriji</vt:lpstr>
      <vt:lpstr>Hijerarhijska struktura neuroticizma</vt:lpstr>
      <vt:lpstr>Hijerarhijska struktura psihoticizma</vt:lpstr>
      <vt:lpstr>Petofaktorski model ličnosti </vt:lpstr>
      <vt:lpstr>Neuroticizam/Neuroticism </vt:lpstr>
      <vt:lpstr>Ekstraverzija/Extraversion</vt:lpstr>
      <vt:lpstr>Otvorenost/Openness </vt:lpstr>
      <vt:lpstr>Saradljivost/Agreeableness</vt:lpstr>
      <vt:lpstr>Savesnost/Conscientiousness</vt:lpstr>
      <vt:lpstr>Struktura petofaktorskog modela</vt:lpstr>
      <vt:lpstr>Domeni i aspekti (faceti)</vt:lpstr>
      <vt:lpstr>Slide 24</vt:lpstr>
      <vt:lpstr>Slide 25</vt:lpstr>
      <vt:lpstr>Sedmofaktorski model temeperamenta i karaktera</vt:lpstr>
      <vt:lpstr>Dimenzije temperamenta</vt:lpstr>
      <vt:lpstr>Dimenzije karaktera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Teorije u psihologiji ličnosti</dc:title>
  <dc:creator>NN</dc:creator>
  <cp:lastModifiedBy>NN</cp:lastModifiedBy>
  <cp:revision>31</cp:revision>
  <dcterms:created xsi:type="dcterms:W3CDTF">2006-08-16T00:00:00Z</dcterms:created>
  <dcterms:modified xsi:type="dcterms:W3CDTF">2016-03-19T06:39:47Z</dcterms:modified>
</cp:coreProperties>
</file>